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95" r:id="rId6"/>
    <p:sldId id="293" r:id="rId7"/>
    <p:sldId id="280" r:id="rId8"/>
    <p:sldId id="282" r:id="rId9"/>
    <p:sldId id="283" r:id="rId10"/>
    <p:sldId id="279" r:id="rId11"/>
    <p:sldId id="284" r:id="rId12"/>
    <p:sldId id="285" r:id="rId13"/>
    <p:sldId id="286" r:id="rId14"/>
    <p:sldId id="281" r:id="rId15"/>
    <p:sldId id="288" r:id="rId16"/>
    <p:sldId id="289" r:id="rId17"/>
    <p:sldId id="290" r:id="rId18"/>
    <p:sldId id="291" r:id="rId19"/>
    <p:sldId id="294" r:id="rId20"/>
    <p:sldId id="296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71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59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89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5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16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78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38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01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91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45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7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49EAC-7F26-4697-A2DD-337A01903C19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0DBD-8C4E-4353-8DFB-2B0614D8A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04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url=https%3A%2F%2Fwww.ecopedia.be%2Fpagina%2Fonkruidpreventie-beplantingen&amp;psig=AOvVaw2PaWdqxt_OwqMPSB7iTUTm&amp;ust=1601567465902000&amp;source=images&amp;cd=vfe&amp;ved=0CAIQjRxqFwoTCOC83fGdkewCFQAAAAAdAAAAABA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url=https%3A%2F%2Fwww.ecopedia.be%2Fpagina%2Fonkruidpreventie-beplantingen&amp;psig=AOvVaw2PaWdqxt_OwqMPSB7iTUTm&amp;ust=1601567465902000&amp;source=images&amp;cd=vfe&amp;ved=0CAIQjRxqFwoTCOC83fGdkewCFQAAAAAdAAAAABA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buiten, person, veld&#10;&#10;Automatisch gegenereerde beschrijving">
            <a:extLst>
              <a:ext uri="{FF2B5EF4-FFF2-40B4-BE49-F238E27FC236}">
                <a16:creationId xmlns:a16="http://schemas.microsoft.com/office/drawing/2014/main" id="{3FC9810A-F361-47B8-8214-53DA05839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5B3222-B755-4A46-BB9D-AFAB0E5E0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050" y="5160485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 b="1" dirty="0" err="1">
                <a:solidFill>
                  <a:schemeClr val="bg1"/>
                </a:solidFill>
              </a:rPr>
              <a:t>Werk</a:t>
            </a:r>
            <a:r>
              <a:rPr lang="en-US" sz="6600" b="1" dirty="0">
                <a:solidFill>
                  <a:schemeClr val="bg1"/>
                </a:solidFill>
              </a:rPr>
              <a:t> in </a:t>
            </a:r>
            <a:r>
              <a:rPr lang="en-US" sz="6600" b="1" dirty="0" err="1">
                <a:solidFill>
                  <a:schemeClr val="bg1"/>
                </a:solidFill>
              </a:rPr>
              <a:t>Tuin</a:t>
            </a:r>
            <a:r>
              <a:rPr lang="en-US" sz="6600" b="1" dirty="0">
                <a:solidFill>
                  <a:schemeClr val="bg1"/>
                </a:solidFill>
              </a:rPr>
              <a:t> &amp; </a:t>
            </a:r>
            <a:r>
              <a:rPr lang="en-US" sz="6600" b="1" dirty="0" err="1">
                <a:solidFill>
                  <a:schemeClr val="bg1"/>
                </a:solidFill>
              </a:rPr>
              <a:t>Landschap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658"/>
          </a:xfrm>
        </p:spPr>
        <p:txBody>
          <a:bodyPr/>
          <a:lstStyle/>
          <a:p>
            <a:r>
              <a:rPr lang="nl-NL" b="1" dirty="0" smtClean="0"/>
              <a:t>Randstruweel van bomen en bosjes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50599"/>
            <a:ext cx="10515600" cy="4351338"/>
          </a:xfrm>
        </p:spPr>
        <p:txBody>
          <a:bodyPr/>
          <a:lstStyle/>
          <a:p>
            <a:r>
              <a:rPr lang="nl-NL" dirty="0" smtClean="0"/>
              <a:t>Overgangszone tussen bos en open veld.</a:t>
            </a:r>
          </a:p>
          <a:p>
            <a:r>
              <a:rPr lang="nl-NL" dirty="0" smtClean="0"/>
              <a:t>Natuurwaarde creëren.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/>
              <a:t>Wat is een andere naam voor deze </a:t>
            </a:r>
          </a:p>
          <a:p>
            <a:pPr marL="0" indent="0">
              <a:buNone/>
            </a:pPr>
            <a:r>
              <a:rPr lang="nl-NL" b="1" dirty="0"/>
              <a:t>b</a:t>
            </a:r>
            <a:r>
              <a:rPr lang="nl-NL" b="1" dirty="0" smtClean="0"/>
              <a:t>eplantingsvorm?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336"/>
          <a:stretch/>
        </p:blipFill>
        <p:spPr>
          <a:xfrm>
            <a:off x="7045506" y="1140823"/>
            <a:ext cx="4308294" cy="3216173"/>
          </a:xfrm>
          <a:prstGeom prst="rect">
            <a:avLst/>
          </a:prstGeom>
        </p:spPr>
      </p:pic>
      <p:pic>
        <p:nvPicPr>
          <p:cNvPr id="5" name="Afbeelding 4" descr="Onkruidpreventie in beplantingen | Ecopedia">
            <a:hlinkClick r:id="rId3" tgtFrame="&quot;_blank&quot;"/>
            <a:extLst>
              <a:ext uri="{FF2B5EF4-FFF2-40B4-BE49-F238E27FC236}">
                <a16:creationId xmlns:a16="http://schemas.microsoft.com/office/drawing/2014/main" id="{CC704E61-09CE-4A4F-A91D-FC75E61C150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6275"/>
            <a:ext cx="6670766" cy="2921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3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Bijzondere beplantingsvormen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Geschoren haag</a:t>
            </a:r>
          </a:p>
          <a:p>
            <a:r>
              <a:rPr lang="nl-NL" b="1" dirty="0" smtClean="0"/>
              <a:t>Hakhout</a:t>
            </a:r>
          </a:p>
          <a:p>
            <a:r>
              <a:rPr lang="nl-NL" b="1" dirty="0" smtClean="0"/>
              <a:t>Knotbomen</a:t>
            </a:r>
          </a:p>
          <a:p>
            <a:r>
              <a:rPr lang="nl-NL" b="1" dirty="0" smtClean="0"/>
              <a:t>Leibomen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Geschoren haag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Struiken en bomen op korte afstand</a:t>
            </a:r>
          </a:p>
          <a:p>
            <a:r>
              <a:rPr lang="nl-NL" dirty="0" smtClean="0"/>
              <a:t>Van elkaar die meerdere keren worden </a:t>
            </a:r>
          </a:p>
          <a:p>
            <a:pPr marL="0" indent="0">
              <a:buNone/>
            </a:pPr>
            <a:r>
              <a:rPr lang="nl-NL" dirty="0"/>
              <a:t>g</a:t>
            </a:r>
            <a:r>
              <a:rPr lang="nl-NL" dirty="0" smtClean="0"/>
              <a:t>eschoren. </a:t>
            </a:r>
          </a:p>
          <a:p>
            <a:r>
              <a:rPr lang="nl-NL" dirty="0" smtClean="0"/>
              <a:t>Snelheidsbeperking, afscheiding van </a:t>
            </a:r>
          </a:p>
          <a:p>
            <a:pPr marL="0" indent="0">
              <a:buNone/>
            </a:pPr>
            <a:r>
              <a:rPr lang="nl-NL" dirty="0" smtClean="0"/>
              <a:t>percelen en </a:t>
            </a:r>
            <a:r>
              <a:rPr lang="nl-NL" dirty="0" err="1" smtClean="0"/>
              <a:t>windbreken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Welke beplantingsvorm wordt dit als </a:t>
            </a:r>
          </a:p>
          <a:p>
            <a:pPr marL="0" indent="0">
              <a:buNone/>
            </a:pPr>
            <a:r>
              <a:rPr lang="nl-NL" b="1" dirty="0" smtClean="0"/>
              <a:t>we niet zouden snoeien?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061" y="1763757"/>
            <a:ext cx="4439739" cy="32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Hakhout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Boombeplanting die periodiek wordt</a:t>
            </a:r>
          </a:p>
          <a:p>
            <a:pPr marL="0" indent="0">
              <a:buNone/>
            </a:pPr>
            <a:r>
              <a:rPr lang="nl-NL" dirty="0"/>
              <a:t>g</a:t>
            </a:r>
            <a:r>
              <a:rPr lang="nl-NL" dirty="0" smtClean="0"/>
              <a:t>ekapt. De stobben lopen weer uit. </a:t>
            </a:r>
          </a:p>
          <a:p>
            <a:r>
              <a:rPr lang="nl-NL" dirty="0" smtClean="0"/>
              <a:t>Vroeger brandhout, nu afscheiding of </a:t>
            </a:r>
          </a:p>
          <a:p>
            <a:pPr marL="0" indent="0">
              <a:buNone/>
            </a:pPr>
            <a:r>
              <a:rPr lang="nl-NL" dirty="0"/>
              <a:t>c</a:t>
            </a:r>
            <a:r>
              <a:rPr lang="nl-NL" dirty="0" smtClean="0"/>
              <a:t>reëren van natuurwaarden.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84" y="527141"/>
            <a:ext cx="4229916" cy="3155652"/>
          </a:xfrm>
          <a:prstGeom prst="rect">
            <a:avLst/>
          </a:prstGeom>
        </p:spPr>
      </p:pic>
      <p:pic>
        <p:nvPicPr>
          <p:cNvPr id="3074" name="Picture 2" descr="Hakhout | Ec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92" y="3393209"/>
            <a:ext cx="4610008" cy="30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Knotbomen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boom is afgekort op 1,5 tot 2,5 m.</a:t>
            </a:r>
          </a:p>
          <a:p>
            <a:r>
              <a:rPr lang="nl-NL" dirty="0" smtClean="0"/>
              <a:t>Vroeger als brandhout, nu als </a:t>
            </a:r>
          </a:p>
          <a:p>
            <a:pPr marL="0" indent="0">
              <a:buNone/>
            </a:pPr>
            <a:r>
              <a:rPr lang="nl-NL" dirty="0" smtClean="0"/>
              <a:t>landschappelijke waarde of </a:t>
            </a:r>
          </a:p>
          <a:p>
            <a:pPr marL="0" indent="0">
              <a:buNone/>
            </a:pPr>
            <a:r>
              <a:rPr lang="nl-NL" dirty="0" smtClean="0"/>
              <a:t>natuurwaarde.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Onderhoud?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697" y="260418"/>
            <a:ext cx="4143103" cy="3129365"/>
          </a:xfrm>
          <a:prstGeom prst="rect">
            <a:avLst/>
          </a:prstGeom>
        </p:spPr>
      </p:pic>
      <p:pic>
        <p:nvPicPr>
          <p:cNvPr id="7170" name="Picture 2" descr="Beheer van knotbomen | Ec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35" y="3524720"/>
            <a:ext cx="4892765" cy="326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Leibomen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takken van bomen worden in </a:t>
            </a:r>
          </a:p>
          <a:p>
            <a:pPr marL="0" indent="0">
              <a:buNone/>
            </a:pPr>
            <a:r>
              <a:rPr lang="nl-NL" dirty="0"/>
              <a:t>b</a:t>
            </a:r>
            <a:r>
              <a:rPr lang="nl-NL" dirty="0" smtClean="0"/>
              <a:t>epaalde vorm geleid. </a:t>
            </a:r>
          </a:p>
          <a:p>
            <a:r>
              <a:rPr lang="nl-NL" dirty="0" smtClean="0"/>
              <a:t>Culturele waarde.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Wat is het nut van leibomen?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345" y="365125"/>
            <a:ext cx="4416455" cy="3283132"/>
          </a:xfrm>
          <a:prstGeom prst="rect">
            <a:avLst/>
          </a:prstGeom>
        </p:spPr>
      </p:pic>
      <p:pic>
        <p:nvPicPr>
          <p:cNvPr id="9220" name="Picture 4" descr="bol.com | Leilinde - Boomkwekerij Van IJm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45" y="3549673"/>
            <a:ext cx="4416455" cy="33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Opdracht beplantingsvormen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Kies allemaal 1 beplantingsvorm en maak hiervan een onderhoudsplan. </a:t>
            </a:r>
          </a:p>
          <a:p>
            <a:pPr marL="0" indent="0">
              <a:buNone/>
            </a:pPr>
            <a:r>
              <a:rPr lang="nl-NL" b="1" dirty="0" smtClean="0"/>
              <a:t>Zoek het volgende op:</a:t>
            </a:r>
          </a:p>
          <a:p>
            <a:r>
              <a:rPr lang="nl-NL" dirty="0" smtClean="0"/>
              <a:t>Welk onderhoud is nodig?</a:t>
            </a:r>
            <a:endParaRPr lang="nl-NL" dirty="0"/>
          </a:p>
          <a:p>
            <a:r>
              <a:rPr lang="nl-NL" dirty="0" smtClean="0"/>
              <a:t>Hoe vaak moet dit om de beplantingsvorm te behouden?</a:t>
            </a:r>
            <a:r>
              <a:rPr lang="nl-NL" dirty="0"/>
              <a:t> </a:t>
            </a:r>
            <a:r>
              <a:rPr lang="nl-NL" dirty="0" smtClean="0"/>
              <a:t>(elke maand/jaar/4 jaar?)</a:t>
            </a:r>
          </a:p>
          <a:p>
            <a:r>
              <a:rPr lang="nl-NL" dirty="0" smtClean="0"/>
              <a:t>Welke gereedschappen/machines heb je hier voor nodig?</a:t>
            </a:r>
          </a:p>
          <a:p>
            <a:r>
              <a:rPr lang="nl-NL" dirty="0" smtClean="0"/>
              <a:t>Welke beschermingsmiddelen heb je nodig?</a:t>
            </a:r>
          </a:p>
          <a:p>
            <a:r>
              <a:rPr lang="nl-NL" dirty="0" smtClean="0"/>
              <a:t>Zoek de beplantingsvorm op en maak een foto. Zet deze onder de opdrachten in het document.</a:t>
            </a:r>
          </a:p>
          <a:p>
            <a:r>
              <a:rPr lang="nl-NL" b="1" dirty="0" smtClean="0"/>
              <a:t>Inleveren via ELO/Opdrachten/Opdracht onderhoud beplantingsvormen</a:t>
            </a:r>
          </a:p>
        </p:txBody>
      </p:sp>
    </p:spTree>
    <p:extLst>
      <p:ext uri="{BB962C8B-B14F-4D97-AF65-F5344CB8AC3E}">
        <p14:creationId xmlns:p14="http://schemas.microsoft.com/office/powerpoint/2010/main" val="8415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Beplantingsvorm + leerling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Beplantingsvorm</a:t>
            </a:r>
            <a:r>
              <a:rPr lang="nl-NL" b="1" dirty="0" smtClean="0"/>
              <a:t> 				</a:t>
            </a:r>
            <a:r>
              <a:rPr lang="nl-NL" b="1" dirty="0" smtClean="0">
                <a:solidFill>
                  <a:srgbClr val="FF0000"/>
                </a:solidFill>
              </a:rPr>
              <a:t>naam leerling</a:t>
            </a:r>
          </a:p>
          <a:p>
            <a:pPr marL="0" indent="0">
              <a:buNone/>
            </a:pPr>
            <a:r>
              <a:rPr lang="nl-NL" b="1" dirty="0" smtClean="0"/>
              <a:t>Geschoren </a:t>
            </a:r>
            <a:r>
              <a:rPr lang="nl-NL" b="1" dirty="0" smtClean="0"/>
              <a:t>haag				</a:t>
            </a: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Hakhout				</a:t>
            </a:r>
            <a:r>
              <a:rPr lang="nl-NL" b="1" dirty="0" smtClean="0"/>
              <a:t>	</a:t>
            </a: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Knotbomen				</a:t>
            </a: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Leibomen					</a:t>
            </a:r>
          </a:p>
          <a:p>
            <a:pPr marL="0" indent="0">
              <a:buNone/>
            </a:pPr>
            <a:r>
              <a:rPr lang="nl-NL" b="1" dirty="0" smtClean="0"/>
              <a:t>Bomenrij </a:t>
            </a:r>
            <a:r>
              <a:rPr lang="nl-NL" b="1" dirty="0"/>
              <a:t>met struiken </a:t>
            </a:r>
            <a:r>
              <a:rPr lang="nl-NL" b="1" dirty="0" smtClean="0"/>
              <a:t>eronder				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Struweel met enkele solitaire </a:t>
            </a:r>
            <a:r>
              <a:rPr lang="nl-NL" b="1" dirty="0" smtClean="0"/>
              <a:t>bomen			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Randstruweel van bomen en </a:t>
            </a:r>
            <a:r>
              <a:rPr lang="nl-NL" b="1" dirty="0" smtClean="0"/>
              <a:t>bosje			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Bosje met struikenetage </a:t>
            </a:r>
            <a:r>
              <a:rPr lang="nl-NL" b="1" dirty="0" smtClean="0"/>
              <a:t>eronder			</a:t>
            </a:r>
          </a:p>
          <a:p>
            <a:pPr marL="0" indent="0">
              <a:buNone/>
            </a:pPr>
            <a:r>
              <a:rPr lang="nl-NL" b="1" dirty="0" smtClean="0"/>
              <a:t>Bomenrij/laan				</a:t>
            </a: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Bomengroep				</a:t>
            </a: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Boomweide				</a:t>
            </a: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Bos					</a:t>
            </a: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Struweel					</a:t>
            </a:r>
          </a:p>
          <a:p>
            <a:pPr marL="0" indent="0">
              <a:buNone/>
            </a:pPr>
            <a:r>
              <a:rPr lang="nl-NL" b="1" dirty="0" smtClean="0"/>
              <a:t>Productiebos				</a:t>
            </a:r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708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Even terugblikken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zijn pioniersplanten?</a:t>
            </a:r>
          </a:p>
          <a:p>
            <a:r>
              <a:rPr lang="nl-NL" dirty="0" smtClean="0"/>
              <a:t>Noem enkele voorbeelden.</a:t>
            </a:r>
          </a:p>
          <a:p>
            <a:r>
              <a:rPr lang="nl-NL" dirty="0"/>
              <a:t>Welke drie plantengroepen hebben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 </a:t>
            </a:r>
            <a:r>
              <a:rPr lang="nl-NL" dirty="0"/>
              <a:t>vorige week behandeld</a:t>
            </a:r>
            <a:r>
              <a:rPr lang="nl-NL" dirty="0" smtClean="0"/>
              <a:t>?</a:t>
            </a:r>
            <a:endParaRPr lang="nl-NL" dirty="0"/>
          </a:p>
          <a:p>
            <a:r>
              <a:rPr lang="nl-NL" dirty="0"/>
              <a:t>Waaruit bestaan de 4 niveaus </a:t>
            </a:r>
            <a:r>
              <a:rPr lang="nl-NL" dirty="0" smtClean="0"/>
              <a:t>van</a:t>
            </a:r>
          </a:p>
          <a:p>
            <a:pPr marL="0" indent="0">
              <a:buNone/>
            </a:pPr>
            <a:r>
              <a:rPr lang="nl-NL" dirty="0" smtClean="0"/>
              <a:t>een </a:t>
            </a:r>
            <a:r>
              <a:rPr lang="nl-NL" dirty="0"/>
              <a:t>bos in ontwikkeling?</a:t>
            </a:r>
          </a:p>
          <a:p>
            <a:endParaRPr lang="nl-NL" dirty="0"/>
          </a:p>
        </p:txBody>
      </p:sp>
      <p:pic>
        <p:nvPicPr>
          <p:cNvPr id="5" name="Picture 2" descr="bol.com | Papermoon Berkenbos Vlies Fotobehang 350x26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44" y="458566"/>
            <a:ext cx="4554487" cy="29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Onkruidpreventie in beplantingen | Ecopedia">
            <a:hlinkClick r:id="rId3" tgtFrame="&quot;_blank&quot;"/>
            <a:extLst>
              <a:ext uri="{FF2B5EF4-FFF2-40B4-BE49-F238E27FC236}">
                <a16:creationId xmlns:a16="http://schemas.microsoft.com/office/drawing/2014/main" id="{CC704E61-09CE-4A4F-A91D-FC75E61C15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44" y="3566341"/>
            <a:ext cx="4554487" cy="291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3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Deze les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Vorige week:</a:t>
            </a:r>
          </a:p>
          <a:p>
            <a:r>
              <a:rPr lang="nl-NL" dirty="0" smtClean="0"/>
              <a:t>Beplantingsvormen met enkel bomen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b="1" dirty="0" smtClean="0"/>
              <a:t>Vandaag week:</a:t>
            </a:r>
          </a:p>
          <a:p>
            <a:r>
              <a:rPr lang="nl-NL" dirty="0">
                <a:solidFill>
                  <a:srgbClr val="FF0000"/>
                </a:solidFill>
              </a:rPr>
              <a:t>Beplantingsvormen met enkel struiken/heesters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Beplantingsvormen met bomen en struiken/heesters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Bijzondere beplantingsvormen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Beplantingsvormen met enkel struiken/heesters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Solitaire struik</a:t>
            </a:r>
          </a:p>
          <a:p>
            <a:r>
              <a:rPr lang="nl-NL" dirty="0" smtClean="0"/>
              <a:t>Struikenrij</a:t>
            </a:r>
          </a:p>
          <a:p>
            <a:r>
              <a:rPr lang="nl-NL" dirty="0" smtClean="0"/>
              <a:t>Struweel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565" y="1524000"/>
            <a:ext cx="5521417" cy="41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Struikenrij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6245" y="1690688"/>
            <a:ext cx="10515600" cy="4351338"/>
          </a:xfrm>
        </p:spPr>
        <p:txBody>
          <a:bodyPr/>
          <a:lstStyle/>
          <a:p>
            <a:r>
              <a:rPr lang="nl-NL" dirty="0" smtClean="0"/>
              <a:t>Langgerekte smalle beplanting</a:t>
            </a:r>
          </a:p>
          <a:p>
            <a:r>
              <a:rPr lang="nl-NL" dirty="0" smtClean="0"/>
              <a:t>Wind breken en camouflage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73" y="496388"/>
            <a:ext cx="4579727" cy="3413760"/>
          </a:xfrm>
          <a:prstGeom prst="rect">
            <a:avLst/>
          </a:prstGeom>
        </p:spPr>
      </p:pic>
      <p:pic>
        <p:nvPicPr>
          <p:cNvPr id="1026" name="Picture 2" descr="Struikenrij Mexicobruggen, Madrasstraat - Houtdok. - Groen en natuur in de  Cadixwijk. - Gratis foto-albums Senioren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53" y="3180759"/>
            <a:ext cx="4593348" cy="30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Struweel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met struiken begroeid oppervlakte</a:t>
            </a:r>
          </a:p>
          <a:p>
            <a:pPr marL="0" indent="0">
              <a:buNone/>
            </a:pPr>
            <a:r>
              <a:rPr lang="nl-NL" dirty="0" smtClean="0"/>
              <a:t>van minstens 15 meter breed.</a:t>
            </a:r>
          </a:p>
          <a:p>
            <a:r>
              <a:rPr lang="nl-NL" dirty="0" smtClean="0"/>
              <a:t>Natuurwaarde, geluidsdemping, </a:t>
            </a:r>
          </a:p>
          <a:p>
            <a:pPr marL="0" indent="0">
              <a:buNone/>
            </a:pPr>
            <a:r>
              <a:rPr lang="nl-NL" dirty="0" err="1" smtClean="0"/>
              <a:t>windbreken</a:t>
            </a:r>
            <a:r>
              <a:rPr lang="nl-NL" dirty="0" smtClean="0"/>
              <a:t>, camouflage.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/>
              <a:t>Waar kom je deze beplantingsvorm </a:t>
            </a:r>
          </a:p>
          <a:p>
            <a:pPr marL="0" indent="0">
              <a:buNone/>
            </a:pPr>
            <a:r>
              <a:rPr lang="nl-NL" b="1" dirty="0" smtClean="0"/>
              <a:t>vaak </a:t>
            </a:r>
            <a:r>
              <a:rPr lang="nl-NL" b="1" dirty="0"/>
              <a:t>tegen?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000" y="595698"/>
            <a:ext cx="4532800" cy="3405596"/>
          </a:xfrm>
          <a:prstGeom prst="rect">
            <a:avLst/>
          </a:prstGeom>
        </p:spPr>
      </p:pic>
      <p:pic>
        <p:nvPicPr>
          <p:cNvPr id="2052" name="Picture 4" descr="Struweel in het voorjaar: meidoorn, vogelkers, sleedoorn | Tuinplan,  Tuinarchitectuur, Tuin ideeë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00" y="3451972"/>
            <a:ext cx="4806600" cy="28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Beplantingsvormen met bomen en struiken/heesters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91088"/>
            <a:ext cx="10515600" cy="4351338"/>
          </a:xfrm>
        </p:spPr>
        <p:txBody>
          <a:bodyPr/>
          <a:lstStyle/>
          <a:p>
            <a:r>
              <a:rPr lang="nl-NL" dirty="0"/>
              <a:t>Bomenrij met struiken eronder</a:t>
            </a:r>
          </a:p>
          <a:p>
            <a:r>
              <a:rPr lang="nl-NL" dirty="0"/>
              <a:t>Struweel met enkele solitaire bomen</a:t>
            </a:r>
          </a:p>
          <a:p>
            <a:r>
              <a:rPr lang="nl-NL" dirty="0"/>
              <a:t>Randstruweel van bomen en bosje</a:t>
            </a:r>
          </a:p>
          <a:p>
            <a:r>
              <a:rPr lang="nl-NL" dirty="0"/>
              <a:t>Bosje met struikenetage eronder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1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Bomenrij met struiken eronder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Bomen op regelmatige afstand van </a:t>
            </a:r>
          </a:p>
          <a:p>
            <a:pPr marL="0" indent="0">
              <a:buNone/>
            </a:pPr>
            <a:r>
              <a:rPr lang="nl-NL" dirty="0"/>
              <a:t>e</a:t>
            </a:r>
            <a:r>
              <a:rPr lang="nl-NL" dirty="0" smtClean="0"/>
              <a:t>lkaar waar 1 of meerdere struikenrijen </a:t>
            </a:r>
          </a:p>
          <a:p>
            <a:pPr marL="0" indent="0">
              <a:buNone/>
            </a:pPr>
            <a:r>
              <a:rPr lang="nl-NL" dirty="0" smtClean="0"/>
              <a:t>Onder staan. </a:t>
            </a:r>
          </a:p>
          <a:p>
            <a:r>
              <a:rPr lang="nl-NL" dirty="0" err="1" smtClean="0"/>
              <a:t>Geluiddempen</a:t>
            </a:r>
            <a:r>
              <a:rPr lang="nl-NL" dirty="0" smtClean="0"/>
              <a:t>, </a:t>
            </a:r>
            <a:r>
              <a:rPr lang="nl-NL" dirty="0" err="1" smtClean="0"/>
              <a:t>windbreken</a:t>
            </a:r>
            <a:r>
              <a:rPr lang="nl-NL" dirty="0" smtClean="0"/>
              <a:t> en</a:t>
            </a:r>
          </a:p>
          <a:p>
            <a:pPr marL="0" indent="0">
              <a:buNone/>
            </a:pPr>
            <a:r>
              <a:rPr lang="nl-NL" dirty="0"/>
              <a:t>c</a:t>
            </a:r>
            <a:r>
              <a:rPr lang="nl-NL" dirty="0" smtClean="0"/>
              <a:t>amouflage.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79" y="1963236"/>
            <a:ext cx="4117521" cy="30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803"/>
          </a:xfrm>
        </p:spPr>
        <p:txBody>
          <a:bodyPr/>
          <a:lstStyle/>
          <a:p>
            <a:r>
              <a:rPr lang="nl-NL" b="1" dirty="0" smtClean="0"/>
              <a:t>Struweel met enkele solitaire bomen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Door struiken gedomineerde beplanting</a:t>
            </a:r>
          </a:p>
          <a:p>
            <a:pPr marL="0" indent="0">
              <a:buNone/>
            </a:pPr>
            <a:r>
              <a:rPr lang="nl-NL" dirty="0"/>
              <a:t>m</a:t>
            </a:r>
            <a:r>
              <a:rPr lang="nl-NL" dirty="0" smtClean="0"/>
              <a:t>et enkele bomen ertussen. </a:t>
            </a:r>
          </a:p>
          <a:p>
            <a:r>
              <a:rPr lang="nl-NL" dirty="0" smtClean="0"/>
              <a:t>Bomen in volgroeide fase (25/30 meter)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720" y="1910985"/>
            <a:ext cx="4189080" cy="31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160CB97AA9944823D4F7CE3EBB0E3" ma:contentTypeVersion="11" ma:contentTypeDescription="Een nieuw document maken." ma:contentTypeScope="" ma:versionID="bab9f1ddc85e7220d2a86fda1f19176a">
  <xsd:schema xmlns:xsd="http://www.w3.org/2001/XMLSchema" xmlns:xs="http://www.w3.org/2001/XMLSchema" xmlns:p="http://schemas.microsoft.com/office/2006/metadata/properties" xmlns:ns2="857190e7-f14a-4353-88e6-64ca5f0bd809" xmlns:ns3="0dd387fd-c553-4a20-ade5-fa3cd1739043" targetNamespace="http://schemas.microsoft.com/office/2006/metadata/properties" ma:root="true" ma:fieldsID="2e6af6d45ac2c1230332831d106dcec9" ns2:_="" ns3:_="">
    <xsd:import namespace="857190e7-f14a-4353-88e6-64ca5f0bd809"/>
    <xsd:import namespace="0dd387fd-c553-4a20-ade5-fa3cd1739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190e7-f14a-4353-88e6-64ca5f0bd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387fd-c553-4a20-ade5-fa3cd1739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6F0232-6800-419E-8BA2-9F2D143EF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BDDC56-CE62-4514-A079-154173560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190e7-f14a-4353-88e6-64ca5f0bd809"/>
    <ds:schemaRef ds:uri="0dd387fd-c553-4a20-ade5-fa3cd1739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BF1685-AD9E-439D-84D8-DDCDF054FD96}">
  <ds:schemaRefs>
    <ds:schemaRef ds:uri="http://purl.org/dc/terms/"/>
    <ds:schemaRef ds:uri="0dd387fd-c553-4a20-ade5-fa3cd1739043"/>
    <ds:schemaRef ds:uri="http://www.w3.org/XML/1998/namespace"/>
    <ds:schemaRef ds:uri="http://schemas.openxmlformats.org/package/2006/metadata/core-properties"/>
    <ds:schemaRef ds:uri="http://purl.org/dc/dcmitype/"/>
    <ds:schemaRef ds:uri="857190e7-f14a-4353-88e6-64ca5f0bd809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479</Words>
  <Application>Microsoft Office PowerPoint</Application>
  <PresentationFormat>Breedbeeld</PresentationFormat>
  <Paragraphs>109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Werk in Tuin &amp; Landschap</vt:lpstr>
      <vt:lpstr>Even terugblikken</vt:lpstr>
      <vt:lpstr>Deze les</vt:lpstr>
      <vt:lpstr>Beplantingsvormen met enkel struiken/heesters </vt:lpstr>
      <vt:lpstr>Struikenrij </vt:lpstr>
      <vt:lpstr>Struweel </vt:lpstr>
      <vt:lpstr>Beplantingsvormen met bomen en struiken/heesters </vt:lpstr>
      <vt:lpstr>Bomenrij met struiken eronder </vt:lpstr>
      <vt:lpstr>Struweel met enkele solitaire bomen</vt:lpstr>
      <vt:lpstr>Randstruweel van bomen en bosjes</vt:lpstr>
      <vt:lpstr>Bijzondere beplantingsvormen</vt:lpstr>
      <vt:lpstr>Geschoren haag</vt:lpstr>
      <vt:lpstr>Hakhout</vt:lpstr>
      <vt:lpstr>Knotbomen</vt:lpstr>
      <vt:lpstr>Leibomen</vt:lpstr>
      <vt:lpstr>Opdracht beplantingsvormen</vt:lpstr>
      <vt:lpstr>Beplantingsvorm + leerling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Jelle Derks</dc:creator>
  <cp:lastModifiedBy>Arne de Schiffart</cp:lastModifiedBy>
  <cp:revision>34</cp:revision>
  <dcterms:created xsi:type="dcterms:W3CDTF">2020-10-21T07:47:12Z</dcterms:created>
  <dcterms:modified xsi:type="dcterms:W3CDTF">2020-12-11T11:18:32Z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0x010100D62160CB97AA9944823D4F7CE3EBB0E3</vt:lpwstr>
  </property>
</Properties>
</file>